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BB2FA0-E1B5-4F4B-9B5F-A98FFFC91369}" v="3" dt="2024-03-24T20:27:05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57" autoAdjust="0"/>
  </p:normalViewPr>
  <p:slideViewPr>
    <p:cSldViewPr snapToGrid="0">
      <p:cViewPr>
        <p:scale>
          <a:sx n="75" d="100"/>
          <a:sy n="75" d="100"/>
        </p:scale>
        <p:origin x="252" y="-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a D'Agnelli" userId="3e4deca914db8b45" providerId="LiveId" clId="{A5BB2FA0-E1B5-4F4B-9B5F-A98FFFC91369}"/>
    <pc:docChg chg="undo custSel modSld">
      <pc:chgData name="Simona D'Agnelli" userId="3e4deca914db8b45" providerId="LiveId" clId="{A5BB2FA0-E1B5-4F4B-9B5F-A98FFFC91369}" dt="2024-03-24T20:28:05.133" v="288" actId="20577"/>
      <pc:docMkLst>
        <pc:docMk/>
      </pc:docMkLst>
      <pc:sldChg chg="addSp modSp mod">
        <pc:chgData name="Simona D'Agnelli" userId="3e4deca914db8b45" providerId="LiveId" clId="{A5BB2FA0-E1B5-4F4B-9B5F-A98FFFC91369}" dt="2024-03-24T20:28:05.133" v="288" actId="20577"/>
        <pc:sldMkLst>
          <pc:docMk/>
          <pc:sldMk cId="91744028" sldId="257"/>
        </pc:sldMkLst>
        <pc:spChg chg="add mod">
          <ac:chgData name="Simona D'Agnelli" userId="3e4deca914db8b45" providerId="LiveId" clId="{A5BB2FA0-E1B5-4F4B-9B5F-A98FFFC91369}" dt="2024-03-24T20:28:05.133" v="288" actId="20577"/>
          <ac:spMkLst>
            <pc:docMk/>
            <pc:sldMk cId="91744028" sldId="257"/>
            <ac:spMk id="3" creationId="{DA75F93F-B9C6-5C0A-457A-DD00470961BF}"/>
          </ac:spMkLst>
        </pc:spChg>
        <pc:graphicFrameChg chg="mod modGraphic">
          <ac:chgData name="Simona D'Agnelli" userId="3e4deca914db8b45" providerId="LiveId" clId="{A5BB2FA0-E1B5-4F4B-9B5F-A98FFFC91369}" dt="2024-03-24T20:27:41.499" v="257" actId="1076"/>
          <ac:graphicFrameMkLst>
            <pc:docMk/>
            <pc:sldMk cId="91744028" sldId="257"/>
            <ac:graphicFrameMk id="2" creationId="{8188B54A-D159-FA0D-7427-05BD117BBE3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310B5B-7600-8F98-2CB0-863ADD7B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8AFACF-E318-EC27-CAE7-E1949E8C9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9953BB-D02F-01A0-1C74-DDA637A62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30F4D-385C-C332-62A1-8FEF73B2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4BD594-7060-BFFB-E2F9-5BB45B0E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4A619-56CF-ED3B-4DF5-D8BBDEE9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7187B8-4C50-2C96-98D2-2D9C10A8B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27FF3B-3E38-7306-7703-D6D18F16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BF4494-E8AB-7555-9277-E7FDDB40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96AAB0-F315-8EA1-918A-745DF862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7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AEE13F-E6DF-447C-CDD3-E76FECBF1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9B4BFA-E5E8-546D-26DF-74F825BC1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CE48B9-3EC9-387D-B2E4-EC5E7B7A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619AFA-FB30-5886-7324-CE4B519D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5E3AE5-66A7-F560-22A1-88D2ED901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35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D64F9-F04F-B9DE-A1AF-A2977B140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1C9839-19FB-98C7-D86F-7E4AFFF51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422936-235D-00B6-3D88-56C9C605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B41932-36A3-6F05-A1CC-FD3C8A54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31646D-6E35-A784-4620-795132EAF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15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7C67F-46B6-C68E-2DD1-CD6B4D67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3B1370-BC7F-0BB0-8B30-FACA0DA7C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CB9542-A7FF-2C77-6051-66F85EB2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797FA2-177A-A778-0185-25E34960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FB97A-4FBF-2882-1C3B-EB095AFB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14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C9DBD1-9898-DE69-3368-C0BC6A2B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2ABCC-D446-DBF7-9BA3-C00F8A6E9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D535FE4-71FD-CD81-AB6D-22C094F8E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CC3D3C-980F-F110-0284-981F866B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2700E1-3593-E4A8-1449-D7BDE835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552E52-453C-17A7-049B-C209CA41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54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DDAA0-FD16-E695-C4BB-EC585F83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F48E88-3247-A571-E4CD-B75F2C281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C1EF77-D4AE-CF59-3347-A6318F118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B2CB448-59E1-96BA-7674-0B4E1EE96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00A8553-E34E-D640-153D-0C7F17756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976CFD-E245-B3EB-AA18-9E18E5A1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40C04E8-DA74-AD42-0AFB-600E5A3F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448431C-5A93-C2EE-0533-CF14B890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91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56F4E5-6DEE-8FD8-CC64-EFB6A86D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B9BEEF0-52E9-E805-ED78-451C01F3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FAA70CF-5027-1A33-62ED-829C73AF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9CA2BD-6CA3-0A78-D83A-E992442E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95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380F9AD-6C1D-346B-4E7E-A5AC19B1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6909B1-BF7D-0A8F-F228-093DB522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BB2F2E-7963-D832-8F75-916C9A6C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06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23CCA-9AFF-5A0A-9602-B2A9C529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8AAA40-237D-E3E3-C5B5-8C1B0265E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4185BD-A51A-8AAE-7E7F-9997DE815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A42074-507E-C394-30CD-C5102741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A09C26-5B8C-E969-E7DF-0F98D332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73CB7E-152E-2B57-2BE7-CCDD70C8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02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EE2D48-3112-8904-799D-ABB59F60B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61A8BBE-7251-FF03-3317-DB6B5D3D8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37C77-41DF-CEF5-AEE9-1515722C8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341ADB-2C78-1292-AC5B-CBD166AF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E5797-54E5-BD66-28A3-05D0AA19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6AC398-B259-17DD-F94E-79E7BEF6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0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1EF035-618C-1535-C122-8D8BE324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CC0D1D-E29C-4B8F-CA70-80F5932E1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029FC4-2633-632E-9D70-3AF01E45A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67B74-F3B0-4B9C-BD6D-9B5E3EB5F469}" type="datetimeFigureOut">
              <a:rPr lang="it-IT" smtClean="0"/>
              <a:t>24/03/2024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6678E5-4656-5A5C-C24E-46D7F90D0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011375-C9EE-7754-4911-25236EDE3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70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data=!4m2!3m1!1s0x47806a834b42d0ab:0xfea9fd2aaaf090e0?sa=X&amp;ved=1t:8290&amp;ictx=111" TargetMode="External"/><Relationship Id="rId2" Type="http://schemas.openxmlformats.org/officeDocument/2006/relationships/hyperlink" Target="https://www.google.com/maps/place/data=!4m2!3m1!1s0x478041bf8269352f:0x281ce468cb694688?sa=X&amp;ved=1t:8290&amp;ictx=11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gle.com/maps/place/data=!4m2!3m1!1s0x47806aea502fa8fd:0xef4b546aea6065e1?sa=X&amp;ved=1t:8290&amp;ictx=1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188B54A-D159-FA0D-7427-05BD117BB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35490"/>
              </p:ext>
            </p:extLst>
          </p:nvPr>
        </p:nvGraphicFramePr>
        <p:xfrm>
          <a:off x="643466" y="889332"/>
          <a:ext cx="10905069" cy="5066348"/>
        </p:xfrm>
        <a:graphic>
          <a:graphicData uri="http://schemas.openxmlformats.org/drawingml/2006/table">
            <a:tbl>
              <a:tblPr/>
              <a:tblGrid>
                <a:gridCol w="680189">
                  <a:extLst>
                    <a:ext uri="{9D8B030D-6E8A-4147-A177-3AD203B41FA5}">
                      <a16:colId xmlns:a16="http://schemas.microsoft.com/office/drawing/2014/main" val="783157707"/>
                    </a:ext>
                  </a:extLst>
                </a:gridCol>
                <a:gridCol w="691942">
                  <a:extLst>
                    <a:ext uri="{9D8B030D-6E8A-4147-A177-3AD203B41FA5}">
                      <a16:colId xmlns:a16="http://schemas.microsoft.com/office/drawing/2014/main" val="2883259171"/>
                    </a:ext>
                  </a:extLst>
                </a:gridCol>
                <a:gridCol w="3587760">
                  <a:extLst>
                    <a:ext uri="{9D8B030D-6E8A-4147-A177-3AD203B41FA5}">
                      <a16:colId xmlns:a16="http://schemas.microsoft.com/office/drawing/2014/main" val="3801439040"/>
                    </a:ext>
                  </a:extLst>
                </a:gridCol>
                <a:gridCol w="2479517">
                  <a:extLst>
                    <a:ext uri="{9D8B030D-6E8A-4147-A177-3AD203B41FA5}">
                      <a16:colId xmlns:a16="http://schemas.microsoft.com/office/drawing/2014/main" val="2517359982"/>
                    </a:ext>
                  </a:extLst>
                </a:gridCol>
                <a:gridCol w="3465661">
                  <a:extLst>
                    <a:ext uri="{9D8B030D-6E8A-4147-A177-3AD203B41FA5}">
                      <a16:colId xmlns:a16="http://schemas.microsoft.com/office/drawing/2014/main" val="2987677144"/>
                    </a:ext>
                  </a:extLst>
                </a:gridCol>
              </a:tblGrid>
              <a:tr h="236823">
                <a:tc gridSpan="5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PROGRAMMA CORSO DA PERSONAL TRAINER - CSEN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PARMAd</a:t>
                      </a:r>
                      <a:endParaRPr lang="it-IT" sz="14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487184"/>
                  </a:ext>
                </a:extLst>
              </a:tr>
              <a:tr h="17200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GIORNO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ARGOMENTO 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DOCENTE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SEDE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419996"/>
                  </a:ext>
                </a:extLst>
              </a:tr>
              <a:tr h="311314"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20-apr-24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9:00-13:00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Analisi Biomeccanica ed esecuzione degli esercizi: panca, stacco, squat (Teorico/Pratico) - I PARTE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Tecnici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Powerlifting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b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Elisa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Vinante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Sonny </a:t>
                      </a: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Bottioni</a:t>
                      </a:r>
                      <a:b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2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2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Parma </a:t>
                      </a:r>
                      <a:r>
                        <a:rPr lang="it-IT" sz="900" b="0" i="0" u="sng" strike="noStrike" dirty="0" err="1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Powerlifting</a:t>
                      </a: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 Gym - </a:t>
                      </a:r>
                      <a:r>
                        <a:rPr lang="it-IT" sz="900" b="0" i="0" u="sng" strike="noStrike" dirty="0" err="1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Powerlifting</a:t>
                      </a: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it-IT" sz="900" b="0" i="0" u="sng" strike="noStrike" dirty="0" err="1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Barbarians</a:t>
                      </a: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 - Via Rigoletto, 6, 43126 Baganzola PR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87414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13:14:30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Pausa Pranzo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23126"/>
                  </a:ext>
                </a:extLst>
              </a:tr>
              <a:tr h="3113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14:30- 17:00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Analisi Biomeccanica ed esecuzione degli esercizi: panca, stacco, squat (Teorico/Pratico) - II PARTE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329961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17:00-18:00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Questions Time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898847"/>
                  </a:ext>
                </a:extLst>
              </a:tr>
              <a:tr h="172007">
                <a:tc row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21-apr-24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9:00-10:45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Aspetti Nutrizionali nel fitness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Luca Casella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3"/>
                        </a:rPr>
                        <a:t>Sede CSEN Parma - Via Luigi Anedda, 5a, 43122 Parma PR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510074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10:45-11:00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Break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840990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11:00-13:00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Aspetti Nutrizionali nel bodybuilding 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Japoco Cristoforini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86145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13:00-14:30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Pausa Pranzo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02183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14:30-16:00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Questions Time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Casella/Cristoforini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284354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16:00-16-15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Break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905265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16:15- 18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Pedagogia dello sport: evoluzione del ruolo del Personal Trainer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Giancarlo Capuozzolo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520280"/>
                  </a:ext>
                </a:extLst>
              </a:tr>
              <a:tr h="172007">
                <a:tc row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27-apr-24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9:00-10:00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Cenni di primo soccorso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Dott. Matteo Trono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3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3"/>
                        </a:rPr>
                        <a:t>Sede CSEN Parma - Via Luigi Anedda, 5a, 43122 Parma PR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189387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10:00-11:00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 riforma dello Sport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Pompilio Antonio Tasco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95775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11:00-11:15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Break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854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11:15-13:00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Cenni di Anatomia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Antonio Solano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Dott. Giancarlo Capuozzolo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341987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13:00-14:30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Pausa Pranzo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427709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14:30-16:00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Cenni di Biochimica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Antonio Solano 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Dott. Giancarlo Capuozzolo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20176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16:00-18:00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Biomeccanica del movimento 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239967"/>
                  </a:ext>
                </a:extLst>
              </a:tr>
              <a:tr h="311314"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28-apr-24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9:00-13:00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Programmazione dell'allenamento e analisi biomeccanica degli esercizi complementari (Teorico Pratico) - I PARTE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Antonio Solano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Dott. Giancarlo Capuozzolo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4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900" b="0" i="0" u="sng" strike="noStrike" dirty="0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hlinkClick r:id="rId4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hlinkClick r:id="rId4"/>
                        </a:rPr>
                        <a:t>Forum Fitness Club Parma by Luciano Monica - Via Palermo, 16/A, 43122 Parma PR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000533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13:14:30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Pausa Pranzo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90408"/>
                  </a:ext>
                </a:extLst>
              </a:tr>
              <a:tr h="3113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14:30- 17:00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Programmazione dell'allenamento e analisi biomeccanica degli esercizi complementari (Teorico Pratico) - I PARTE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06113"/>
                  </a:ext>
                </a:extLst>
              </a:tr>
              <a:tr h="172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17:00-18:00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Questions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Time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26003"/>
                  </a:ext>
                </a:extLst>
              </a:tr>
              <a:tr h="172007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DA CONCORDARE</a:t>
                      </a:r>
                    </a:p>
                  </a:txBody>
                  <a:tcPr marL="69654" marR="69654" marT="34827" marB="348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7" marR="4837" marT="48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ESAME TEORICO-PRATICO</a:t>
                      </a:r>
                    </a:p>
                  </a:txBody>
                  <a:tcPr marL="4837" marR="4837" marT="48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54" marR="69654" marT="34827" marB="34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893748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75F93F-B9C6-5C0A-457A-DD00470961BF}"/>
              </a:ext>
            </a:extLst>
          </p:cNvPr>
          <p:cNvSpPr txBox="1"/>
          <p:nvPr/>
        </p:nvSpPr>
        <p:spPr>
          <a:xfrm>
            <a:off x="537663" y="6117418"/>
            <a:ext cx="10748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NB: E’ </a:t>
            </a:r>
            <a:r>
              <a:rPr lang="it-IT" b="1" u="sng" dirty="0"/>
              <a:t>obbligatorio</a:t>
            </a:r>
            <a:r>
              <a:rPr lang="it-IT" dirty="0"/>
              <a:t> l’uso di abbigliamento sportivo per partecipare alle </a:t>
            </a:r>
            <a:r>
              <a:rPr lang="it-IT"/>
              <a:t>esercitazioni pratiche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4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D'Agnelli</dc:creator>
  <cp:lastModifiedBy>Simona D'Agnelli</cp:lastModifiedBy>
  <cp:revision>3</cp:revision>
  <dcterms:created xsi:type="dcterms:W3CDTF">2024-03-21T21:20:26Z</dcterms:created>
  <dcterms:modified xsi:type="dcterms:W3CDTF">2024-03-25T09:36:40Z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